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71" r:id="rId4"/>
    <p:sldId id="273" r:id="rId5"/>
    <p:sldId id="272" r:id="rId6"/>
    <p:sldId id="274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-54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BC89-0C5B-5F4F-A70A-CB271F1A8F27}" type="datetimeFigureOut">
              <a:rPr lang="en-US" smtClean="0"/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F60-2BCE-4949-84DE-5F03CFA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BC89-0C5B-5F4F-A70A-CB271F1A8F27}" type="datetimeFigureOut">
              <a:rPr lang="en-US" smtClean="0"/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F60-2BCE-4949-84DE-5F03CFA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3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BC89-0C5B-5F4F-A70A-CB271F1A8F27}" type="datetimeFigureOut">
              <a:rPr lang="en-US" smtClean="0"/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F60-2BCE-4949-84DE-5F03CFA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7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BC89-0C5B-5F4F-A70A-CB271F1A8F27}" type="datetimeFigureOut">
              <a:rPr lang="en-US" smtClean="0"/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F60-2BCE-4949-84DE-5F03CFA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0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BC89-0C5B-5F4F-A70A-CB271F1A8F27}" type="datetimeFigureOut">
              <a:rPr lang="en-US" smtClean="0"/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F60-2BCE-4949-84DE-5F03CFA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13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BC89-0C5B-5F4F-A70A-CB271F1A8F27}" type="datetimeFigureOut">
              <a:rPr lang="en-US" smtClean="0"/>
              <a:t>6/2/18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F60-2BCE-4949-84DE-5F03CFA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66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BC89-0C5B-5F4F-A70A-CB271F1A8F27}" type="datetimeFigureOut">
              <a:rPr lang="en-US" smtClean="0"/>
              <a:t>6/2/18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F60-2BCE-4949-84DE-5F03CFA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00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BC89-0C5B-5F4F-A70A-CB271F1A8F27}" type="datetimeFigureOut">
              <a:rPr lang="en-US" smtClean="0"/>
              <a:t>6/2/18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F60-2BCE-4949-84DE-5F03CFA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78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BC89-0C5B-5F4F-A70A-CB271F1A8F27}" type="datetimeFigureOut">
              <a:rPr lang="en-US" smtClean="0"/>
              <a:t>6/2/18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F60-2BCE-4949-84DE-5F03CFA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4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BC89-0C5B-5F4F-A70A-CB271F1A8F27}" type="datetimeFigureOut">
              <a:rPr lang="en-US" smtClean="0"/>
              <a:t>6/2/18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F60-2BCE-4949-84DE-5F03CFA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5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1BC89-0C5B-5F4F-A70A-CB271F1A8F27}" type="datetimeFigureOut">
              <a:rPr lang="en-US" smtClean="0"/>
              <a:t>6/2/18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0FF60-2BCE-4949-84DE-5F03CFA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99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1BC89-0C5B-5F4F-A70A-CB271F1A8F27}" type="datetimeFigureOut">
              <a:rPr lang="en-US" smtClean="0"/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0FF60-2BCE-4949-84DE-5F03CFA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3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emf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emf"/><Relationship Id="rId3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emf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23" y="96040"/>
            <a:ext cx="3806189" cy="3764760"/>
          </a:xfrm>
        </p:spPr>
      </p:pic>
      <p:sp>
        <p:nvSpPr>
          <p:cNvPr id="3" name="TextBox 2"/>
          <p:cNvSpPr txBox="1"/>
          <p:nvPr/>
        </p:nvSpPr>
        <p:spPr>
          <a:xfrm>
            <a:off x="7050979" y="3614579"/>
            <a:ext cx="13003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Deborah Shim</a:t>
            </a:r>
          </a:p>
        </p:txBody>
      </p:sp>
    </p:spTree>
    <p:extLst>
      <p:ext uri="{BB962C8B-B14F-4D97-AF65-F5344CB8AC3E}">
        <p14:creationId xmlns:p14="http://schemas.microsoft.com/office/powerpoint/2010/main" val="2353243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7"/>
            <a:ext cx="8229600" cy="857250"/>
          </a:xfrm>
        </p:spPr>
        <p:txBody>
          <a:bodyPr/>
          <a:lstStyle/>
          <a:p>
            <a:r>
              <a:rPr lang="en-US" dirty="0"/>
              <a:t>BBO: What We Do (</a:t>
            </a:r>
            <a:r>
              <a:rPr lang="ko-KR" altLang="en-US" dirty="0"/>
              <a:t>우리가하는 일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86800"/>
            <a:ext cx="4038600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prepare and provide:</a:t>
            </a:r>
          </a:p>
          <a:p>
            <a:r>
              <a:rPr lang="en-US" sz="2400" dirty="0"/>
              <a:t>Brown bag lunches</a:t>
            </a:r>
          </a:p>
          <a:p>
            <a:r>
              <a:rPr lang="en-US" sz="2400" dirty="0"/>
              <a:t>Supplies (socks, hygiene kits)</a:t>
            </a:r>
          </a:p>
          <a:p>
            <a:r>
              <a:rPr lang="en-US" sz="2400" dirty="0"/>
              <a:t>Time &amp; Friendship</a:t>
            </a:r>
          </a:p>
          <a:p>
            <a:r>
              <a:rPr lang="en-US" sz="2400" dirty="0"/>
              <a:t>Good News of Jesus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886800"/>
            <a:ext cx="4038600" cy="3394472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우리가 제공하는 것 </a:t>
            </a:r>
            <a:r>
              <a:rPr lang="en-US" altLang="ko-KR" dirty="0"/>
              <a:t>:</a:t>
            </a:r>
          </a:p>
          <a:p>
            <a:r>
              <a:rPr lang="ko-KR" altLang="en-US" dirty="0"/>
              <a:t>점심 도시락</a:t>
            </a:r>
            <a:endParaRPr lang="en-US" altLang="ko-KR" dirty="0"/>
          </a:p>
          <a:p>
            <a:r>
              <a:rPr lang="ko-KR" altLang="en-US" dirty="0"/>
              <a:t>물품 </a:t>
            </a:r>
            <a:r>
              <a:rPr lang="en-US" altLang="ko-KR" dirty="0"/>
              <a:t>(</a:t>
            </a:r>
            <a:r>
              <a:rPr lang="ko-KR" altLang="en-US" dirty="0"/>
              <a:t>양말</a:t>
            </a:r>
            <a:r>
              <a:rPr lang="en-US" altLang="ko-KR" dirty="0"/>
              <a:t>, </a:t>
            </a:r>
            <a:r>
              <a:rPr lang="ko-KR" altLang="en-US" dirty="0"/>
              <a:t>비누 등</a:t>
            </a:r>
            <a:r>
              <a:rPr lang="en-US" altLang="ko-KR" dirty="0"/>
              <a:t>)</a:t>
            </a:r>
          </a:p>
          <a:p>
            <a:r>
              <a:rPr lang="ko-KR" altLang="en-US" dirty="0"/>
              <a:t>시간과 우정</a:t>
            </a:r>
            <a:endParaRPr lang="en-US" altLang="ko-KR" dirty="0"/>
          </a:p>
          <a:p>
            <a:r>
              <a:rPr lang="ko-KR" altLang="en-US" dirty="0"/>
              <a:t>예수님의 좋은 소식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78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445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BBO: How We Do It (</a:t>
            </a:r>
            <a:r>
              <a:rPr lang="ko-KR" altLang="en-US" dirty="0"/>
              <a:t>참여 방법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35246"/>
            <a:ext cx="4038600" cy="3394472"/>
          </a:xfrm>
        </p:spPr>
        <p:txBody>
          <a:bodyPr>
            <a:normAutofit/>
          </a:bodyPr>
          <a:lstStyle/>
          <a:p>
            <a:r>
              <a:rPr lang="en-US" sz="2000" dirty="0"/>
              <a:t>Walk total 2 </a:t>
            </a:r>
            <a:r>
              <a:rPr lang="en-US" sz="2000" dirty="0" smtClean="0"/>
              <a:t>miles, from church </a:t>
            </a:r>
            <a:r>
              <a:rPr lang="en-US" sz="2000" dirty="0"/>
              <a:t>to Van Ness and back to church</a:t>
            </a:r>
          </a:p>
          <a:p>
            <a:r>
              <a:rPr lang="en-US" sz="2000" dirty="0"/>
              <a:t>Stop for any homeless person we see</a:t>
            </a:r>
          </a:p>
          <a:p>
            <a:endParaRPr lang="en-US" altLang="ko-KR" sz="2000" dirty="0"/>
          </a:p>
          <a:p>
            <a:r>
              <a:rPr lang="ko-KR" altLang="en-US" sz="2000" dirty="0"/>
              <a:t>교회에서</a:t>
            </a:r>
            <a:r>
              <a:rPr lang="en-US" altLang="ko-KR" sz="2000" dirty="0"/>
              <a:t> </a:t>
            </a:r>
            <a:r>
              <a:rPr lang="ko-KR" altLang="en-US" sz="2000" dirty="0"/>
              <a:t>반 </a:t>
            </a:r>
            <a:r>
              <a:rPr lang="ko-KR" altLang="en-US" sz="2000" dirty="0" err="1"/>
              <a:t>네스</a:t>
            </a:r>
            <a:r>
              <a:rPr lang="ko-KR" altLang="en-US" sz="2000" dirty="0"/>
              <a:t> 거리까지 왕복 </a:t>
            </a:r>
            <a:r>
              <a:rPr lang="en-US" altLang="ko-KR" sz="2000" dirty="0"/>
              <a:t>2</a:t>
            </a:r>
            <a:r>
              <a:rPr lang="ko-KR" altLang="en-US" sz="2000" dirty="0"/>
              <a:t>마일 걷기</a:t>
            </a:r>
            <a:endParaRPr lang="en-US" altLang="ko-KR" sz="2000" dirty="0"/>
          </a:p>
          <a:p>
            <a:r>
              <a:rPr lang="ko-KR" altLang="en-US" sz="2000" dirty="0"/>
              <a:t>이동 중 만나는 모든 노숙자들에게 도움주기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79" y="881818"/>
            <a:ext cx="4397231" cy="2919813"/>
          </a:xfrm>
        </p:spPr>
      </p:pic>
    </p:spTree>
    <p:extLst>
      <p:ext uri="{BB962C8B-B14F-4D97-AF65-F5344CB8AC3E}">
        <p14:creationId xmlns:p14="http://schemas.microsoft.com/office/powerpoint/2010/main" val="697804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/>
              <a:t>BBO: Interaction (</a:t>
            </a:r>
            <a:r>
              <a:rPr lang="ko-KR" altLang="en-US" dirty="0"/>
              <a:t>소통</a:t>
            </a:r>
            <a:r>
              <a:rPr lang="en-US" altLang="ko-KR" dirty="0"/>
              <a:t>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775" y="843022"/>
            <a:ext cx="5347120" cy="3017778"/>
          </a:xfrm>
        </p:spPr>
      </p:pic>
      <p:sp>
        <p:nvSpPr>
          <p:cNvPr id="8" name="TextBox 7"/>
          <p:cNvSpPr txBox="1"/>
          <p:nvPr/>
        </p:nvSpPr>
        <p:spPr>
          <a:xfrm>
            <a:off x="8164513" y="3614579"/>
            <a:ext cx="784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BBO</a:t>
            </a:r>
          </a:p>
        </p:txBody>
      </p:sp>
    </p:spTree>
    <p:extLst>
      <p:ext uri="{BB962C8B-B14F-4D97-AF65-F5344CB8AC3E}">
        <p14:creationId xmlns:p14="http://schemas.microsoft.com/office/powerpoint/2010/main" val="2136159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7"/>
            <a:ext cx="8229600" cy="857250"/>
          </a:xfrm>
        </p:spPr>
        <p:txBody>
          <a:bodyPr/>
          <a:lstStyle/>
          <a:p>
            <a:r>
              <a:rPr lang="en-US" dirty="0"/>
              <a:t>BBO: Interaction (</a:t>
            </a:r>
            <a:r>
              <a:rPr lang="ko-KR" altLang="en-US" dirty="0"/>
              <a:t>소통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86800"/>
            <a:ext cx="4038600" cy="3394472"/>
          </a:xfrm>
        </p:spPr>
        <p:txBody>
          <a:bodyPr>
            <a:noAutofit/>
          </a:bodyPr>
          <a:lstStyle/>
          <a:p>
            <a:r>
              <a:rPr lang="en-US" sz="2400" dirty="0"/>
              <a:t>Give them food &amp; supplies</a:t>
            </a:r>
          </a:p>
          <a:p>
            <a:r>
              <a:rPr lang="en-US" sz="2400" dirty="0"/>
              <a:t>Talk, share, and listen</a:t>
            </a:r>
          </a:p>
          <a:p>
            <a:r>
              <a:rPr lang="en-US" sz="2400" dirty="0"/>
              <a:t>Hug and shake hands</a:t>
            </a:r>
          </a:p>
          <a:p>
            <a:r>
              <a:rPr lang="en-US" sz="2400" dirty="0"/>
              <a:t>Spend time and have fun</a:t>
            </a:r>
          </a:p>
          <a:p>
            <a:r>
              <a:rPr lang="en-US" sz="2400" dirty="0"/>
              <a:t>Help them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886800"/>
            <a:ext cx="4038600" cy="3394472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도시락과 물품을 나눠줍니다</a:t>
            </a:r>
            <a:endParaRPr lang="en-US" altLang="ko-KR" sz="2400" dirty="0"/>
          </a:p>
          <a:p>
            <a:r>
              <a:rPr lang="ko-KR" altLang="en-US" sz="2400" dirty="0"/>
              <a:t>대화하고</a:t>
            </a:r>
            <a:r>
              <a:rPr lang="en-US" altLang="ko-KR" sz="2400" dirty="0"/>
              <a:t>, </a:t>
            </a:r>
            <a:r>
              <a:rPr lang="ko-KR" altLang="en-US" sz="2400" dirty="0"/>
              <a:t>나누며</a:t>
            </a:r>
            <a:r>
              <a:rPr lang="en-US" altLang="ko-KR" sz="2400" dirty="0"/>
              <a:t>, </a:t>
            </a:r>
            <a:r>
              <a:rPr lang="ko-KR" altLang="en-US" sz="2400" dirty="0"/>
              <a:t>그들의 이야기를 들어줍니다</a:t>
            </a:r>
            <a:endParaRPr lang="en-US" altLang="ko-KR" sz="2400" dirty="0"/>
          </a:p>
          <a:p>
            <a:r>
              <a:rPr lang="ko-KR" altLang="en-US" sz="2400" dirty="0"/>
              <a:t>포옹과 악수</a:t>
            </a:r>
            <a:endParaRPr lang="en-US" altLang="ko-KR" sz="2400" dirty="0"/>
          </a:p>
          <a:p>
            <a:r>
              <a:rPr lang="ko-KR" altLang="en-US" sz="2400" dirty="0"/>
              <a:t>즐거운 시간을 보냅니다</a:t>
            </a:r>
            <a:endParaRPr lang="en-US" altLang="ko-KR" sz="2400" dirty="0"/>
          </a:p>
          <a:p>
            <a:r>
              <a:rPr lang="ko-KR" altLang="en-US" sz="2400" dirty="0"/>
              <a:t>도움의 손길을 내밉니다</a:t>
            </a:r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1023639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7"/>
            <a:ext cx="8229600" cy="857250"/>
          </a:xfrm>
        </p:spPr>
        <p:txBody>
          <a:bodyPr/>
          <a:lstStyle/>
          <a:p>
            <a:r>
              <a:rPr lang="en-US" dirty="0"/>
              <a:t>BBO: Our Future (</a:t>
            </a:r>
            <a:r>
              <a:rPr lang="ko-KR" altLang="en-US" dirty="0"/>
              <a:t>우리의 목표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86800"/>
            <a:ext cx="4038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We need your help!</a:t>
            </a:r>
          </a:p>
          <a:p>
            <a:r>
              <a:rPr lang="en-US" sz="2000" dirty="0"/>
              <a:t>Your time is more valuable than your money</a:t>
            </a:r>
          </a:p>
          <a:p>
            <a:r>
              <a:rPr lang="en-US" sz="2000" dirty="0"/>
              <a:t>We only provide one meal a week, for only 48 homeless</a:t>
            </a:r>
          </a:p>
          <a:p>
            <a:pPr lvl="1"/>
            <a:r>
              <a:rPr lang="en-US" sz="1800" dirty="0"/>
              <a:t>Out of 396 homeless in our neighborhood!</a:t>
            </a:r>
          </a:p>
          <a:p>
            <a:r>
              <a:rPr lang="en-US" sz="1800" dirty="0"/>
              <a:t>Make taking care of our homeless a permanent church focus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886800"/>
            <a:ext cx="4038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000" dirty="0"/>
              <a:t>당신의 도움이 필요합니다</a:t>
            </a:r>
            <a:r>
              <a:rPr lang="en-US" altLang="ko-KR" sz="2000" dirty="0"/>
              <a:t>!</a:t>
            </a:r>
          </a:p>
          <a:p>
            <a:r>
              <a:rPr lang="ko-KR" altLang="en-US" sz="2000" dirty="0" err="1"/>
              <a:t>물직적인</a:t>
            </a:r>
            <a:r>
              <a:rPr lang="ko-KR" altLang="en-US" sz="2000" dirty="0"/>
              <a:t> 도움보단 당신의 참여가 더 절실합니다</a:t>
            </a:r>
            <a:endParaRPr lang="en-US" altLang="ko-KR" sz="2000" dirty="0"/>
          </a:p>
          <a:p>
            <a:r>
              <a:rPr lang="ko-KR" altLang="en-US" sz="2000" dirty="0"/>
              <a:t>현재 일주일에 </a:t>
            </a:r>
            <a:r>
              <a:rPr lang="en-US" altLang="ko-KR" sz="2000" dirty="0"/>
              <a:t>48</a:t>
            </a:r>
            <a:r>
              <a:rPr lang="ko-KR" altLang="en-US" sz="2000" dirty="0"/>
              <a:t>명의 노숙자에게 한끼만을 제공합니다</a:t>
            </a:r>
            <a:endParaRPr lang="en-US" altLang="ko-KR" sz="2000" dirty="0"/>
          </a:p>
          <a:p>
            <a:pPr lvl="1"/>
            <a:r>
              <a:rPr lang="ko-KR" altLang="en-US" sz="1400" dirty="0"/>
              <a:t>저희 지역에는  총 </a:t>
            </a:r>
            <a:r>
              <a:rPr lang="en-US" altLang="ko-KR" sz="1400" dirty="0"/>
              <a:t>396 </a:t>
            </a:r>
            <a:r>
              <a:rPr lang="ko-KR" altLang="en-US" sz="1400" dirty="0"/>
              <a:t>명의 노숙자가 있습니다</a:t>
            </a:r>
            <a:endParaRPr lang="en-US" altLang="ko-KR" sz="1400" dirty="0"/>
          </a:p>
          <a:p>
            <a:r>
              <a:rPr lang="ko-KR" altLang="en-US" sz="1800" dirty="0"/>
              <a:t>노숙자 돌봄이 교회의 꾸준한 사역이 되길 바랍니다</a:t>
            </a:r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417713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IMG_1255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1877671" y="109240"/>
            <a:ext cx="5155606" cy="2900028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1792288" y="3009268"/>
            <a:ext cx="5486400" cy="987645"/>
          </a:xfrm>
        </p:spPr>
        <p:txBody>
          <a:bodyPr>
            <a:normAutofit fontScale="92500"/>
          </a:bodyPr>
          <a:lstStyle/>
          <a:p>
            <a:r>
              <a:rPr lang="en-US" dirty="0"/>
              <a:t>And the King will answer them, ‘Truly, I say to you, as you did it to one of the least of these my brothers, you did it to me.’ </a:t>
            </a:r>
            <a:r>
              <a:rPr lang="mr-IN" dirty="0"/>
              <a:t>–</a:t>
            </a:r>
            <a:r>
              <a:rPr lang="en-US" dirty="0"/>
              <a:t> Matthew 25:40</a:t>
            </a:r>
          </a:p>
          <a:p>
            <a:r>
              <a:rPr lang="ko-KR" altLang="en-US" dirty="0"/>
              <a:t>임금이 대답하여 가라사대 내가 진실로 너희에게 이르노니 너희가 여기 내 형제 중에 지극히 작은 자 하나에게 한 것이 곧 내게 한 것이니라 </a:t>
            </a:r>
            <a:r>
              <a:rPr lang="ko-KR" altLang="en-US" dirty="0" smtClean="0"/>
              <a:t>하시고</a:t>
            </a:r>
            <a:r>
              <a:rPr lang="en-US" altLang="ko-KR" dirty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마 </a:t>
            </a:r>
            <a:r>
              <a:rPr lang="en-US" altLang="ko-KR" dirty="0"/>
              <a:t>25:</a:t>
            </a:r>
            <a:r>
              <a:rPr lang="en-US" altLang="ko-KR" dirty="0" smtClean="0"/>
              <a:t>40)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64513" y="3614579"/>
            <a:ext cx="784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BBO</a:t>
            </a:r>
          </a:p>
        </p:txBody>
      </p:sp>
    </p:spTree>
    <p:extLst>
      <p:ext uri="{BB962C8B-B14F-4D97-AF65-F5344CB8AC3E}">
        <p14:creationId xmlns:p14="http://schemas.microsoft.com/office/powerpoint/2010/main" val="464200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SF: The Homeless (</a:t>
            </a:r>
            <a:r>
              <a:rPr lang="ko-KR" altLang="en-US" dirty="0"/>
              <a:t>노숙자</a:t>
            </a:r>
            <a:r>
              <a:rPr lang="en-US" altLang="ko-KR" dirty="0"/>
              <a:t>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35" y="803894"/>
            <a:ext cx="6659439" cy="3003550"/>
          </a:xfrm>
        </p:spPr>
      </p:pic>
      <p:sp>
        <p:nvSpPr>
          <p:cNvPr id="3" name="TextBox 2"/>
          <p:cNvSpPr txBox="1"/>
          <p:nvPr/>
        </p:nvSpPr>
        <p:spPr>
          <a:xfrm>
            <a:off x="7830820" y="3614579"/>
            <a:ext cx="13131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Public Domain</a:t>
            </a:r>
          </a:p>
        </p:txBody>
      </p:sp>
    </p:spTree>
    <p:extLst>
      <p:ext uri="{BB962C8B-B14F-4D97-AF65-F5344CB8AC3E}">
        <p14:creationId xmlns:p14="http://schemas.microsoft.com/office/powerpoint/2010/main" val="127037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7"/>
            <a:ext cx="8229600" cy="857250"/>
          </a:xfrm>
        </p:spPr>
        <p:txBody>
          <a:bodyPr/>
          <a:lstStyle/>
          <a:p>
            <a:r>
              <a:rPr lang="en-US" dirty="0"/>
              <a:t>SF: The Homeless (노숙자)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86800"/>
            <a:ext cx="4038600" cy="3394472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dirty="0"/>
              <a:t>As of Jan. 26, 2017:</a:t>
            </a:r>
          </a:p>
          <a:p>
            <a:pPr lvl="0"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en-US" dirty="0"/>
              <a:t>7,499 homeless</a:t>
            </a:r>
          </a:p>
          <a:p>
            <a:pPr lvl="1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dirty="0"/>
              <a:t>513 were under 18</a:t>
            </a:r>
          </a:p>
          <a:p>
            <a:pPr lvl="0"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en-US" dirty="0"/>
              <a:t>58% are unsheltered</a:t>
            </a:r>
          </a:p>
          <a:p>
            <a:pPr lvl="0"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en-US" dirty="0"/>
              <a:t>1 homeless per 116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886800"/>
            <a:ext cx="4038600" cy="3394472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altLang="ko-KR" sz="2400" dirty="0"/>
              <a:t>2017 </a:t>
            </a:r>
            <a:r>
              <a:rPr lang="ko-KR" altLang="en-US" sz="2400" dirty="0"/>
              <a:t>년 </a:t>
            </a:r>
            <a:r>
              <a:rPr lang="en-US" altLang="ko-KR" sz="2400" dirty="0"/>
              <a:t>1 </a:t>
            </a:r>
            <a:r>
              <a:rPr lang="ko-KR" altLang="en-US" sz="2400" dirty="0"/>
              <a:t>월 </a:t>
            </a:r>
            <a:r>
              <a:rPr lang="en-US" altLang="ko-KR" sz="2400" dirty="0"/>
              <a:t>26 </a:t>
            </a:r>
            <a:r>
              <a:rPr lang="ko-KR" altLang="en-US" sz="2400" dirty="0"/>
              <a:t>일 현황</a:t>
            </a:r>
          </a:p>
          <a:p>
            <a:pPr lvl="0"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ko-KR" altLang="en-US" sz="2400" dirty="0"/>
              <a:t>노숙자 </a:t>
            </a:r>
            <a:r>
              <a:rPr lang="en-US" altLang="ko-KR" sz="2400" dirty="0"/>
              <a:t>7,499 </a:t>
            </a:r>
            <a:r>
              <a:rPr lang="ko-KR" altLang="en-US" sz="2400" dirty="0"/>
              <a:t>명</a:t>
            </a:r>
          </a:p>
          <a:p>
            <a:pPr lvl="1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altLang="ko-KR" sz="2000" dirty="0"/>
              <a:t>18 </a:t>
            </a:r>
            <a:r>
              <a:rPr lang="ko-KR" altLang="en-US" sz="2000" dirty="0"/>
              <a:t>세 미만 </a:t>
            </a:r>
            <a:r>
              <a:rPr lang="en-US" altLang="ko-KR" sz="2000" dirty="0"/>
              <a:t>513 </a:t>
            </a:r>
            <a:r>
              <a:rPr lang="ko-KR" altLang="en-US" sz="2000" dirty="0"/>
              <a:t>명</a:t>
            </a:r>
          </a:p>
          <a:p>
            <a:pPr lvl="0"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ko-KR" altLang="en-US" sz="2400" dirty="0"/>
              <a:t>그 중 </a:t>
            </a:r>
            <a:r>
              <a:rPr lang="en-US" altLang="ko-KR" sz="2400" dirty="0"/>
              <a:t>58% </a:t>
            </a:r>
            <a:r>
              <a:rPr lang="ko-KR" altLang="en-US" sz="2400" dirty="0"/>
              <a:t>거리에서 노숙 중</a:t>
            </a:r>
          </a:p>
          <a:p>
            <a:pPr lvl="0"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ko-KR" altLang="en-US" sz="2400" dirty="0"/>
              <a:t>도시 인구 </a:t>
            </a:r>
            <a:r>
              <a:rPr lang="en-US" altLang="ko-KR" sz="2400" dirty="0"/>
              <a:t>116 </a:t>
            </a:r>
            <a:r>
              <a:rPr lang="ko-KR" altLang="en-US" sz="2400" dirty="0"/>
              <a:t>명당 </a:t>
            </a:r>
            <a:r>
              <a:rPr lang="en-US" altLang="ko-KR" sz="2400" dirty="0"/>
              <a:t>1 </a:t>
            </a:r>
            <a:r>
              <a:rPr lang="ko-KR" altLang="en-US" sz="2400" dirty="0"/>
              <a:t>명이 노숙자</a:t>
            </a:r>
            <a:endParaRPr lang="ko-KR" altLang="en-US" sz="2400" dirty="0"/>
          </a:p>
        </p:txBody>
      </p:sp>
      <p:sp>
        <p:nvSpPr>
          <p:cNvPr id="6" name="Shape 36"/>
          <p:cNvSpPr txBox="1"/>
          <p:nvPr/>
        </p:nvSpPr>
        <p:spPr>
          <a:xfrm>
            <a:off x="188309" y="3614579"/>
            <a:ext cx="2659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SF 2017 Homeless Count &amp; Survey, ASR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0860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Autofit/>
          </a:bodyPr>
          <a:lstStyle/>
          <a:p>
            <a:r>
              <a:rPr lang="en-US" sz="3200" dirty="0"/>
              <a:t>SF District 5: Our Neighborhood (우리 교회 인근 )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830820" y="3614579"/>
            <a:ext cx="13131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Public Domain</a:t>
            </a:r>
          </a:p>
        </p:txBody>
      </p:sp>
      <p:pic>
        <p:nvPicPr>
          <p:cNvPr id="8" name="Shape 26" descr="IMG_1331.jpg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 t="34534" b="34534"/>
          <a:stretch/>
        </p:blipFill>
        <p:spPr>
          <a:xfrm>
            <a:off x="724023" y="826661"/>
            <a:ext cx="7654198" cy="2780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31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7"/>
            <a:ext cx="8229600" cy="857250"/>
          </a:xfrm>
        </p:spPr>
        <p:txBody>
          <a:bodyPr>
            <a:noAutofit/>
          </a:bodyPr>
          <a:lstStyle/>
          <a:p>
            <a:r>
              <a:rPr lang="en-US" sz="3200" dirty="0"/>
              <a:t>SF District 5: Our Neighborhood (우리 교회 인근)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86800"/>
            <a:ext cx="4038600" cy="3394472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dirty="0"/>
              <a:t>Our church mission:</a:t>
            </a:r>
          </a:p>
          <a:p>
            <a:pPr lvl="0"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en-US" dirty="0"/>
              <a:t>4. Love our neighbors</a:t>
            </a:r>
          </a:p>
          <a:p>
            <a:pPr marL="0" lvl="0" indent="0"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0" lvl="0" indent="0"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r>
              <a:rPr lang="en-US" dirty="0"/>
              <a:t>교회 사명:</a:t>
            </a:r>
          </a:p>
          <a:p>
            <a:pPr marL="0" lvl="0" indent="0"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r>
              <a:rPr lang="en-US" dirty="0"/>
              <a:t>4. 이웃을 사랑하라</a:t>
            </a:r>
            <a:endParaRPr lang="en-US" dirty="0"/>
          </a:p>
        </p:txBody>
      </p:sp>
      <p:pic>
        <p:nvPicPr>
          <p:cNvPr id="6" name="Shape 31" descr="Screen Shot 2018-05-31 at 12.00.11 copy.png"/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rcRect l="1494" r="1494"/>
          <a:stretch/>
        </p:blipFill>
        <p:spPr>
          <a:xfrm>
            <a:off x="4226465" y="887414"/>
            <a:ext cx="4728092" cy="2954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918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7"/>
            <a:ext cx="8229600" cy="857250"/>
          </a:xfrm>
        </p:spPr>
        <p:txBody>
          <a:bodyPr>
            <a:noAutofit/>
          </a:bodyPr>
          <a:lstStyle/>
          <a:p>
            <a:r>
              <a:rPr lang="en-US" sz="3200" dirty="0"/>
              <a:t>SF District 5: Our Neighborhood (우리 교회 인근)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86800"/>
            <a:ext cx="4038600" cy="3394472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dirty="0"/>
              <a:t>We have 396 homeless in our </a:t>
            </a:r>
            <a:r>
              <a:rPr lang="en-US" dirty="0" smtClean="0"/>
              <a:t>neighborhood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en-US" dirty="0"/>
          </a:p>
          <a:p>
            <a:pPr lvl="0"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en-US" dirty="0"/>
              <a:t>That’s only </a:t>
            </a:r>
            <a:r>
              <a:rPr lang="en-US" b="1" u="sng" dirty="0"/>
              <a:t>1 homeless per 2 church members</a:t>
            </a:r>
            <a:r>
              <a:rPr lang="en-US" dirty="0"/>
              <a:t>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886800"/>
            <a:ext cx="4038600" cy="3394472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ko-KR" altLang="en-US" dirty="0"/>
              <a:t>우리 지역에는 </a:t>
            </a:r>
            <a:r>
              <a:rPr lang="en-US" altLang="ko-KR" dirty="0"/>
              <a:t>396 </a:t>
            </a:r>
            <a:r>
              <a:rPr lang="ko-KR" altLang="en-US" dirty="0"/>
              <a:t>명 정도의 노숙자가 </a:t>
            </a:r>
            <a:r>
              <a:rPr lang="ko-KR" altLang="en-US" dirty="0" smtClean="0"/>
              <a:t>있습니다</a:t>
            </a:r>
            <a:endParaRPr lang="en-US" altLang="ko-KR" dirty="0" smtClean="0"/>
          </a:p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endParaRPr lang="ko-KR" altLang="en-US" dirty="0"/>
          </a:p>
          <a:p>
            <a:pPr lvl="0"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ko-KR" altLang="en-US" b="1" u="sng" dirty="0"/>
              <a:t>그것은 우리 교회 교인 수 </a:t>
            </a:r>
            <a:r>
              <a:rPr lang="en-US" altLang="ko-KR" b="1" u="sng" dirty="0"/>
              <a:t>2</a:t>
            </a:r>
            <a:r>
              <a:rPr lang="ko-KR" altLang="en-US" b="1" u="sng" dirty="0"/>
              <a:t>대</a:t>
            </a:r>
            <a:r>
              <a:rPr lang="en-US" altLang="ko-KR" b="1" u="sng" dirty="0"/>
              <a:t>1 </a:t>
            </a:r>
            <a:r>
              <a:rPr lang="ko-KR" altLang="en-US" b="1" u="sng" dirty="0"/>
              <a:t>비율 이하의 노숙자 수입니다</a:t>
            </a:r>
            <a:r>
              <a:rPr lang="en-US" altLang="ko-KR" b="1" u="sng" dirty="0"/>
              <a:t>!</a:t>
            </a:r>
            <a:endParaRPr lang="ko-KR" altLang="en-US" dirty="0"/>
          </a:p>
        </p:txBody>
      </p:sp>
      <p:sp>
        <p:nvSpPr>
          <p:cNvPr id="6" name="Shape 36"/>
          <p:cNvSpPr txBox="1"/>
          <p:nvPr/>
        </p:nvSpPr>
        <p:spPr>
          <a:xfrm>
            <a:off x="188309" y="3614579"/>
            <a:ext cx="2659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SF 2017 Homeless Count &amp; Survey, ASR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4326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/>
              <a:t>BBO: “Brown Bag Outreach”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16750" b="19765"/>
          <a:stretch/>
        </p:blipFill>
        <p:spPr>
          <a:xfrm>
            <a:off x="3223212" y="857249"/>
            <a:ext cx="2694315" cy="3003550"/>
          </a:xfrm>
        </p:spPr>
      </p:pic>
      <p:sp>
        <p:nvSpPr>
          <p:cNvPr id="8" name="TextBox 7"/>
          <p:cNvSpPr txBox="1"/>
          <p:nvPr/>
        </p:nvSpPr>
        <p:spPr>
          <a:xfrm>
            <a:off x="8164513" y="3614579"/>
            <a:ext cx="784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BBO</a:t>
            </a:r>
          </a:p>
        </p:txBody>
      </p:sp>
    </p:spTree>
    <p:extLst>
      <p:ext uri="{BB962C8B-B14F-4D97-AF65-F5344CB8AC3E}">
        <p14:creationId xmlns:p14="http://schemas.microsoft.com/office/powerpoint/2010/main" val="1895578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7"/>
            <a:ext cx="8229600" cy="857250"/>
          </a:xfrm>
        </p:spPr>
        <p:txBody>
          <a:bodyPr/>
          <a:lstStyle/>
          <a:p>
            <a:r>
              <a:rPr lang="en-US" dirty="0"/>
              <a:t>BBO: Beginnings (</a:t>
            </a:r>
            <a:r>
              <a:rPr lang="ko-KR" altLang="en-US" dirty="0"/>
              <a:t>첫걸음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86800"/>
            <a:ext cx="4038600" cy="3394472"/>
          </a:xfrm>
        </p:spPr>
        <p:txBody>
          <a:bodyPr>
            <a:normAutofit/>
          </a:bodyPr>
          <a:lstStyle/>
          <a:p>
            <a:r>
              <a:rPr lang="en-US" sz="2400" dirty="0"/>
              <a:t>Started September 2017</a:t>
            </a:r>
          </a:p>
          <a:p>
            <a:r>
              <a:rPr lang="en-US" sz="2400" dirty="0"/>
              <a:t>Every Saturday</a:t>
            </a:r>
          </a:p>
          <a:p>
            <a:r>
              <a:rPr lang="en-US" sz="2400" dirty="0"/>
              <a:t>Idea came from a documentary on Netflix called </a:t>
            </a:r>
            <a:r>
              <a:rPr lang="en-US" sz="2400" i="1" dirty="0"/>
              <a:t>Heroin(e)</a:t>
            </a:r>
            <a:endParaRPr lang="en-US" sz="2400" dirty="0"/>
          </a:p>
          <a:p>
            <a:pPr lvl="1"/>
            <a:r>
              <a:rPr lang="en-US" sz="2000" dirty="0" err="1"/>
              <a:t>Necia</a:t>
            </a:r>
            <a:r>
              <a:rPr lang="en-US" sz="2000" dirty="0"/>
              <a:t> Freeman started the Brown Bag Ministry (“Backpacks &amp; Brown Bags”)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860477"/>
            <a:ext cx="4038600" cy="3394472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2017 </a:t>
            </a:r>
            <a:r>
              <a:rPr lang="ko-KR" altLang="en-US" sz="2400" dirty="0"/>
              <a:t>년 </a:t>
            </a:r>
            <a:r>
              <a:rPr lang="en-US" altLang="ko-KR" sz="2400" dirty="0"/>
              <a:t>9 </a:t>
            </a:r>
            <a:r>
              <a:rPr lang="ko-KR" altLang="en-US" sz="2400" dirty="0"/>
              <a:t>월에 시작됨</a:t>
            </a:r>
            <a:endParaRPr lang="en-US" altLang="ko-KR" sz="2400" dirty="0"/>
          </a:p>
          <a:p>
            <a:r>
              <a:rPr lang="ko-KR" altLang="en-US" sz="2400" dirty="0"/>
              <a:t>매주 토요일</a:t>
            </a:r>
            <a:endParaRPr lang="en-US" altLang="ko-KR" sz="2400" dirty="0"/>
          </a:p>
          <a:p>
            <a:r>
              <a:rPr lang="ko-KR" altLang="en-US" sz="2400" dirty="0"/>
              <a:t> </a:t>
            </a:r>
            <a:r>
              <a:rPr lang="en-US" altLang="ko-KR" sz="2400" dirty="0"/>
              <a:t>"Heroin(e)”</a:t>
            </a:r>
            <a:r>
              <a:rPr lang="ko-KR" altLang="en-US" sz="2400" dirty="0"/>
              <a:t>라는 </a:t>
            </a:r>
            <a:r>
              <a:rPr lang="en-US" altLang="ko-KR" sz="2400" dirty="0"/>
              <a:t>Netflix</a:t>
            </a:r>
            <a:r>
              <a:rPr lang="ko-KR" altLang="en-US" sz="2400" dirty="0"/>
              <a:t>의 다큐멘터리에서 아이디어를 얻었습니다</a:t>
            </a:r>
            <a:endParaRPr lang="en-US" altLang="ko-KR" sz="2400" dirty="0"/>
          </a:p>
          <a:p>
            <a:pPr lvl="1"/>
            <a:r>
              <a:rPr lang="en-US" sz="2000" dirty="0" err="1"/>
              <a:t>Necia</a:t>
            </a:r>
            <a:r>
              <a:rPr lang="en-US" sz="2000" dirty="0"/>
              <a:t> Freeman</a:t>
            </a:r>
            <a:r>
              <a:rPr lang="ko-KR" altLang="en-US" sz="2000" dirty="0"/>
              <a:t>이</a:t>
            </a:r>
            <a:r>
              <a:rPr lang="en-US" sz="2000" dirty="0"/>
              <a:t> "Brown Bag Ministry“ </a:t>
            </a:r>
            <a:r>
              <a:rPr lang="ko-KR" altLang="en-US" sz="2000" dirty="0"/>
              <a:t>노숙자 사역을</a:t>
            </a:r>
            <a:r>
              <a:rPr lang="en-US" sz="2000" dirty="0"/>
              <a:t> </a:t>
            </a:r>
            <a:r>
              <a:rPr lang="en-US" sz="2000" dirty="0" err="1"/>
              <a:t>시작</a:t>
            </a:r>
            <a:r>
              <a:rPr lang="ko-KR" altLang="en-US" sz="2000" dirty="0"/>
              <a:t>하였</a:t>
            </a:r>
            <a:r>
              <a:rPr lang="en-US" sz="2000" dirty="0" err="1"/>
              <a:t>습니다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4674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7"/>
            <a:ext cx="8229600" cy="857250"/>
          </a:xfrm>
        </p:spPr>
        <p:txBody>
          <a:bodyPr/>
          <a:lstStyle/>
          <a:p>
            <a:r>
              <a:rPr lang="en-US" dirty="0"/>
              <a:t>BBO: Our Mission (</a:t>
            </a:r>
            <a:r>
              <a:rPr lang="ko-KR" altLang="en-US" dirty="0"/>
              <a:t>우리의 미션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86800"/>
            <a:ext cx="4038600" cy="3394472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“To love the homeless like God </a:t>
            </a:r>
            <a:r>
              <a:rPr lang="en-US" sz="2400" dirty="0" smtClean="0"/>
              <a:t>does </a:t>
            </a:r>
            <a:r>
              <a:rPr lang="en-US" sz="2400" dirty="0"/>
              <a:t>by providing a thoughtfully prepared meal, by engaging in compassionate conversation, and by building genuine relationships.”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860477"/>
            <a:ext cx="4038600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dirty="0"/>
              <a:t>"</a:t>
            </a:r>
            <a:r>
              <a:rPr lang="ko-KR" altLang="en-US" dirty="0"/>
              <a:t>정성을 담은 식사를 제공하고</a:t>
            </a:r>
            <a:r>
              <a:rPr lang="en-US" altLang="ko-KR" dirty="0"/>
              <a:t>, </a:t>
            </a:r>
            <a:r>
              <a:rPr lang="ko-KR" altLang="en-US" dirty="0"/>
              <a:t>마음을 나누는 대화에 참여하며</a:t>
            </a:r>
            <a:r>
              <a:rPr lang="en-US" altLang="ko-KR" dirty="0"/>
              <a:t>, </a:t>
            </a:r>
            <a:r>
              <a:rPr lang="ko-KR" altLang="en-US" dirty="0"/>
              <a:t>진실된 관계를 구축함으로써 하나님과 같은 마음으로 노숙자를 사랑합니다</a:t>
            </a:r>
            <a:r>
              <a:rPr lang="en-US" altLang="ko-KR" dirty="0"/>
              <a:t>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510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621</Words>
  <Application>Microsoft Macintosh PowerPoint</Application>
  <PresentationFormat>On-screen Show (16:9)</PresentationFormat>
  <Paragraphs>89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SF: The Homeless (노숙자)</vt:lpstr>
      <vt:lpstr>SF: The Homeless (노숙자)</vt:lpstr>
      <vt:lpstr>SF District 5: Our Neighborhood (우리 교회 인근 )</vt:lpstr>
      <vt:lpstr>SF District 5: Our Neighborhood (우리 교회 인근)</vt:lpstr>
      <vt:lpstr>SF District 5: Our Neighborhood (우리 교회 인근)</vt:lpstr>
      <vt:lpstr>BBO: “Brown Bag Outreach”</vt:lpstr>
      <vt:lpstr>BBO: Beginnings (첫걸음)</vt:lpstr>
      <vt:lpstr>BBO: Our Mission (우리의 미션)</vt:lpstr>
      <vt:lpstr>BBO: What We Do (우리가하는 일)</vt:lpstr>
      <vt:lpstr>BBO: How We Do It (참여 방법)</vt:lpstr>
      <vt:lpstr>BBO: Interaction (소통)</vt:lpstr>
      <vt:lpstr>BBO: Interaction (소통)</vt:lpstr>
      <vt:lpstr>BBO: Our Future (우리의 목표)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Michael Shim</cp:lastModifiedBy>
  <cp:revision>9</cp:revision>
  <dcterms:modified xsi:type="dcterms:W3CDTF">2018-06-03T03:10:50Z</dcterms:modified>
</cp:coreProperties>
</file>